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68" r:id="rId4"/>
    <p:sldId id="263" r:id="rId5"/>
    <p:sldId id="272" r:id="rId6"/>
    <p:sldId id="270" r:id="rId7"/>
    <p:sldId id="264" r:id="rId8"/>
    <p:sldId id="259" r:id="rId9"/>
    <p:sldId id="257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5EF"/>
    <a:srgbClr val="E9B1E2"/>
    <a:srgbClr val="64A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94660"/>
  </p:normalViewPr>
  <p:slideViewPr>
    <p:cSldViewPr snapToGrid="0">
      <p:cViewPr>
        <p:scale>
          <a:sx n="90" d="100"/>
          <a:sy n="90" d="100"/>
        </p:scale>
        <p:origin x="42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8BAF-5B70-4E1E-9720-49173A29EE7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15CD-467C-4EFA-B70E-55639BA5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4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8BAF-5B70-4E1E-9720-49173A29EE7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15CD-467C-4EFA-B70E-55639BA5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8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8BAF-5B70-4E1E-9720-49173A29EE7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15CD-467C-4EFA-B70E-55639BA5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3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8BAF-5B70-4E1E-9720-49173A29EE7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15CD-467C-4EFA-B70E-55639BA5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1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8BAF-5B70-4E1E-9720-49173A29EE7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15CD-467C-4EFA-B70E-55639BA5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8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8BAF-5B70-4E1E-9720-49173A29EE7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15CD-467C-4EFA-B70E-55639BA5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2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8BAF-5B70-4E1E-9720-49173A29EE7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15CD-467C-4EFA-B70E-55639BA5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8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8BAF-5B70-4E1E-9720-49173A29EE7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15CD-467C-4EFA-B70E-55639BA5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5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8BAF-5B70-4E1E-9720-49173A29EE7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15CD-467C-4EFA-B70E-55639BA5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5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8BAF-5B70-4E1E-9720-49173A29EE7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15CD-467C-4EFA-B70E-55639BA5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2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8BAF-5B70-4E1E-9720-49173A29EE7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15CD-467C-4EFA-B70E-55639BA5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4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B8BAF-5B70-4E1E-9720-49173A29EE7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715CD-467C-4EFA-B70E-55639BA5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8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4" y="51523"/>
            <a:ext cx="12028451" cy="675495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77824" y="1122362"/>
            <a:ext cx="10680192" cy="370566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«Эффективные приемы по формированию читательской грамотности в начальной школе»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4992624"/>
            <a:ext cx="9144000" cy="1042416"/>
          </a:xfrm>
        </p:spPr>
        <p:txBody>
          <a:bodyPr>
            <a:normAutofit/>
          </a:bodyPr>
          <a:lstStyle/>
          <a:p>
            <a:pPr algn="r"/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Исмагулова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38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89"/>
            <a:ext cx="12113273" cy="68098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0934" y="2901243"/>
            <a:ext cx="8542866" cy="147884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4" y="51523"/>
            <a:ext cx="12028451" cy="67549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493" y="858645"/>
            <a:ext cx="10247970" cy="310844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ПОНИМАЕМ НЕ ТЕКСТ,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МИР, СТОЯЩИЙ ЗА ТЕКСТОМ»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39286"/>
            <a:ext cx="10162478" cy="703384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 Леонтьев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4" y="0"/>
            <a:ext cx="12027878" cy="6752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990" y="822734"/>
            <a:ext cx="5938019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10225" cy="68064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242" y="313795"/>
            <a:ext cx="10627112" cy="108166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Деформированный текст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1242" y="1127760"/>
            <a:ext cx="10803078" cy="520911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к __________в дом пробралась ужасная ________, что жила на болоте со своим сыном, схватила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унесла.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Вот мой _________! – сказала она. – Он будет твоим мужем, и вы славно заживете у нас в тине.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не хотела выходить замуж за ее противного_______. Она сидела на листе кувшинки и горько плакала.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 _____________стало жаль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они перекусили стебелек листика. Ветер быстро понес его прочь от ужасной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________и ее_________.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4364" b="16992"/>
          <a:stretch/>
        </p:blipFill>
        <p:spPr>
          <a:xfrm>
            <a:off x="2970542" y="1252716"/>
            <a:ext cx="2026451" cy="364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29141" b="13177"/>
          <a:stretch/>
        </p:blipFill>
        <p:spPr>
          <a:xfrm>
            <a:off x="9940430" y="1245001"/>
            <a:ext cx="1123810" cy="373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27351" b="13922"/>
          <a:stretch/>
        </p:blipFill>
        <p:spPr>
          <a:xfrm>
            <a:off x="2912437" y="2670376"/>
            <a:ext cx="1705283" cy="38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793" y="3613846"/>
            <a:ext cx="1148807" cy="440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t="8398" b="18570"/>
          <a:stretch/>
        </p:blipFill>
        <p:spPr>
          <a:xfrm>
            <a:off x="3521058" y="4590962"/>
            <a:ext cx="1568546" cy="457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b="12754"/>
          <a:stretch/>
        </p:blipFill>
        <p:spPr>
          <a:xfrm>
            <a:off x="3052510" y="5543850"/>
            <a:ext cx="1194717" cy="4337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5474" y="5594147"/>
            <a:ext cx="1019324" cy="3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89"/>
            <a:ext cx="12113273" cy="6809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9533" t="27039" r="23067" b="45881"/>
          <a:stretch/>
        </p:blipFill>
        <p:spPr>
          <a:xfrm>
            <a:off x="6292577" y="462970"/>
            <a:ext cx="4672624" cy="28862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220" y="2196465"/>
            <a:ext cx="5291787" cy="3999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49103" t="21520" r="16943" b="23197"/>
          <a:stretch/>
        </p:blipFill>
        <p:spPr>
          <a:xfrm>
            <a:off x="701749" y="462971"/>
            <a:ext cx="5605192" cy="570391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069573" y="4912242"/>
            <a:ext cx="797442" cy="1063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7391" y="5244044"/>
            <a:ext cx="823031" cy="487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927" y="5603353"/>
            <a:ext cx="823031" cy="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0"/>
            <a:ext cx="11832336" cy="67610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048163"/>
            <a:ext cx="9144000" cy="7818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08021"/>
              </p:ext>
            </p:extLst>
          </p:nvPr>
        </p:nvGraphicFramePr>
        <p:xfrm>
          <a:off x="1060704" y="2391220"/>
          <a:ext cx="10351009" cy="182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474">
                  <a:extLst>
                    <a:ext uri="{9D8B030D-6E8A-4147-A177-3AD203B41FA5}">
                      <a16:colId xmlns:a16="http://schemas.microsoft.com/office/drawing/2014/main" val="1048986362"/>
                    </a:ext>
                  </a:extLst>
                </a:gridCol>
                <a:gridCol w="2721196">
                  <a:extLst>
                    <a:ext uri="{9D8B030D-6E8A-4147-A177-3AD203B41FA5}">
                      <a16:colId xmlns:a16="http://schemas.microsoft.com/office/drawing/2014/main" val="2263026130"/>
                    </a:ext>
                  </a:extLst>
                </a:gridCol>
                <a:gridCol w="2616533">
                  <a:extLst>
                    <a:ext uri="{9D8B030D-6E8A-4147-A177-3AD203B41FA5}">
                      <a16:colId xmlns:a16="http://schemas.microsoft.com/office/drawing/2014/main" val="2124342970"/>
                    </a:ext>
                  </a:extLst>
                </a:gridCol>
                <a:gridCol w="2300806">
                  <a:extLst>
                    <a:ext uri="{9D8B030D-6E8A-4147-A177-3AD203B41FA5}">
                      <a16:colId xmlns:a16="http://schemas.microsoft.com/office/drawing/2014/main" val="3839994512"/>
                    </a:ext>
                  </a:extLst>
                </a:gridCol>
              </a:tblGrid>
              <a:tr h="111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Уже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знал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Узнал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Думал иначе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 вопросы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215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5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4" y="51523"/>
            <a:ext cx="12028451" cy="67549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12064"/>
            <a:ext cx="9144000" cy="65751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363" y="1105783"/>
            <a:ext cx="11334307" cy="5420789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рациона этого млекопитающего составляют насекомые.</a:t>
            </a:r>
          </a:p>
          <a:p>
            <a:pPr algn="l">
              <a:lnSpc>
                <a:spcPct val="120000"/>
              </a:lnSpc>
            </a:pPr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За день кроты способны прокопать тоннель во много десятков метров длиной.</a:t>
            </a:r>
          </a:p>
          <a:p>
            <a:pPr algn="l">
              <a:lnSpc>
                <a:spcPct val="120000"/>
              </a:lnSpc>
            </a:pPr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У этого небольшого животного во рту целых 44 зуба.</a:t>
            </a:r>
          </a:p>
          <a:p>
            <a:pPr algn="l">
              <a:lnSpc>
                <a:spcPct val="120000"/>
              </a:lnSpc>
            </a:pPr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За одну минуту крот способен преодолеть под землёй расстояние до 30 сантиметров.</a:t>
            </a:r>
          </a:p>
          <a:p>
            <a:pPr algn="l">
              <a:lnSpc>
                <a:spcPct val="120000"/>
              </a:lnSpc>
            </a:pPr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Зимой кроты не впадают в спячку.</a:t>
            </a:r>
          </a:p>
          <a:p>
            <a:pPr algn="l">
              <a:lnSpc>
                <a:spcPct val="120000"/>
              </a:lnSpc>
            </a:pPr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У кротов есть глаза, визуально их заметить очень сложно из-за складок кожи.</a:t>
            </a:r>
          </a:p>
          <a:p>
            <a:pPr algn="l">
              <a:lnSpc>
                <a:spcPct val="120000"/>
              </a:lnSpc>
            </a:pPr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Для кротов - обычное дело двигаться вперед хвостом, как и головой.</a:t>
            </a:r>
          </a:p>
          <a:p>
            <a:pPr algn="l">
              <a:lnSpc>
                <a:spcPct val="120000"/>
              </a:lnSpc>
            </a:pPr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Волосы у крота растут прямо, грязь к кротовой шерсти практически не прилипает.</a:t>
            </a:r>
          </a:p>
          <a:p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val="18513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4" y="51523"/>
            <a:ext cx="12028451" cy="6806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681" y="932471"/>
            <a:ext cx="9766638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10225" cy="68582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428" y="365760"/>
            <a:ext cx="5921143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160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«Эффективные приемы по формированию читательской грамотности в начальной школе» </vt:lpstr>
      <vt:lpstr>«МЫ ПОНИМАЕМ НЕ ТЕКСТ,  А МИР, СТОЯЩИЙ ЗА ТЕКСТОМ»</vt:lpstr>
      <vt:lpstr>Презентация PowerPoint</vt:lpstr>
      <vt:lpstr>  Деформированный текст </vt:lpstr>
      <vt:lpstr>Презентация PowerPoint</vt:lpstr>
      <vt:lpstr>Презентация PowerPoint</vt:lpstr>
      <vt:lpstr>ИНСЕРТ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35</cp:revision>
  <dcterms:created xsi:type="dcterms:W3CDTF">2023-02-19T19:16:07Z</dcterms:created>
  <dcterms:modified xsi:type="dcterms:W3CDTF">2023-02-21T23:18:34Z</dcterms:modified>
</cp:coreProperties>
</file>