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388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48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530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997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60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7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02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59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291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87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60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50CC-0051-4790-96AE-98B4FEAC26B8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793A-81E3-4779-88D1-1EDC3850E4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513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3570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8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ОБУЧЕНИЯ ЧТЕНИЮ</a:t>
            </a:r>
            <a:endParaRPr lang="ru-RU" sz="4800" dirty="0">
              <a:solidFill>
                <a:srgbClr val="A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 ОВЛАДЕНИЮ НАВЫКАМИ ЧТЕНИЯ </a:t>
            </a:r>
            <a:endParaRPr lang="ru-RU" sz="4800" b="1" dirty="0" smtClean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1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910" y="154547"/>
            <a:ext cx="11951594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9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39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навыков читательской грамотности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критического мышления:</a:t>
            </a:r>
            <a:endParaRPr lang="ru-RU" sz="32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«Чтение с остановками»;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«Работа с вопросником»;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«Корзина идей» или «Мозговой штурм»;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«Дерево предсказаний»;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«Путаница»;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«Совместный поиск»;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«Творческая мастерская».</a:t>
            </a:r>
          </a:p>
        </p:txBody>
      </p:sp>
    </p:spTree>
    <p:extLst>
      <p:ext uri="{BB962C8B-B14F-4D97-AF65-F5344CB8AC3E}">
        <p14:creationId xmlns:p14="http://schemas.microsoft.com/office/powerpoint/2010/main" xmlns="" val="6782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546" y="180304"/>
            <a:ext cx="118872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9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читательской грамотнос</a:t>
            </a: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обучения:</a:t>
            </a:r>
          </a:p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ситуации между двумя или более положениями;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ситуации между житейскими представлениями.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2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031" y="180304"/>
            <a:ext cx="11912958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9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читательской грамотности</a:t>
            </a: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технология:</a:t>
            </a:r>
          </a:p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сочинения-рассуждения на заданную тему;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творческих работ (иллюстрации, викторины, кроссворды, памятки…);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«Проба пера».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5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909" y="180304"/>
            <a:ext cx="11938715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9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читательской грамотности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технология:</a:t>
            </a:r>
          </a:p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«Мим-театр»;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«Крестики-нолики»;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«Древо мудрости».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8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667" y="180304"/>
            <a:ext cx="11912957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9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читательской грамотности</a:t>
            </a: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Информационно-коммуникационная технология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энциклопедии;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29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0456" y="180304"/>
            <a:ext cx="11590986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Внеурочная деятельность</a:t>
            </a:r>
            <a:endParaRPr lang="ru-RU" sz="40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поэтические конкурсы;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читательские конференции;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литературные игры;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инсценировки литературных произведений;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библиотечные часы.</a:t>
            </a:r>
          </a:p>
        </p:txBody>
      </p:sp>
    </p:spTree>
    <p:extLst>
      <p:ext uri="{BB962C8B-B14F-4D97-AF65-F5344CB8AC3E}">
        <p14:creationId xmlns:p14="http://schemas.microsoft.com/office/powerpoint/2010/main" xmlns="" val="1431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0456" y="180304"/>
            <a:ext cx="1159098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родителями</a:t>
            </a:r>
            <a:endParaRPr lang="ru-RU" sz="40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Родительское собрание во 2 классе &quot;Давайте познакомимся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9419" y="1122363"/>
            <a:ext cx="6156102" cy="425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396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966199"/>
            <a:ext cx="10148551" cy="375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СПАСИБО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ВНИМАНИЕ! </a:t>
            </a:r>
          </a:p>
          <a:p>
            <a:pPr algn="ctr"/>
            <a:endParaRPr lang="ru-RU" sz="60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7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3031" y="-11849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577" y="283333"/>
            <a:ext cx="11487955" cy="372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40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низкая скорость чтения;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непонимание смысла прочитанного из-за ошибок при чтении;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трудность в извлечении необходимой информации из текста;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затруднения в пересказе содержания текста.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8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910" y="347730"/>
            <a:ext cx="12076090" cy="3854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работы </a:t>
            </a:r>
            <a:endParaRPr lang="ru-RU" sz="4000" b="1" dirty="0" smtClean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формированию </a:t>
            </a: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читательской грамотности</a:t>
            </a: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постепенность;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простого к сложному;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систематичность.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6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6542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201" y="167425"/>
            <a:ext cx="11818514" cy="4776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работы </a:t>
            </a:r>
            <a:endParaRPr lang="ru-RU" sz="4000" b="1" dirty="0" smtClean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формированию читательской грамотности: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чтения;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начитанность обучающихся;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работать с книгой;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читательской деятельности;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внеурочная деятельность;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родителями.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7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95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01" y="128788"/>
            <a:ext cx="1192154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навыков </a:t>
            </a: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техники чтения</a:t>
            </a:r>
          </a:p>
          <a:p>
            <a:pPr algn="ctr"/>
            <a:r>
              <a:rPr lang="ru-RU" sz="3600" b="1" dirty="0" smtClean="0">
                <a:solidFill>
                  <a:srgbClr val="A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«Пол-арбуза»</a:t>
            </a:r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оловина Вкусного Арбуза На Белом Фоне — стоковые фотографии и другие  картинки Арбуз - Арбуз, Красный, Разделение пополам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5766" y="698026"/>
            <a:ext cx="1409219" cy="1479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⬇ Скачать картинки Половина арбуза, стоковые фото Половина арбуза в хорошем  качестве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⬇ Скачать картинки Половина арбуза, стоковые фото Половина арбуза в хорошем  качестве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0201" y="1975189"/>
            <a:ext cx="11805636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Сильные морозы сковали озёра и реки.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Снега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засыпали землю.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42" name="Picture 18" descr="Деревянные Линейка Изолированные На Белом Фоне — стоковые фотографии и  другие картинки Линейка - Линейка, Дерево - материал, Жёлтый - iSto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61" t="29547" r="7152" b="29715"/>
          <a:stretch/>
        </p:blipFill>
        <p:spPr bwMode="auto">
          <a:xfrm>
            <a:off x="612775" y="2340859"/>
            <a:ext cx="6632619" cy="86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8" descr="Деревянные Линейка Изолированные На Белом Фоне — стоковые фотографии и  другие картинки Линейка - Линейка, Дерево - материал, Жёлтый - iSto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61" t="29547" r="7152" b="29715"/>
          <a:stretch/>
        </p:blipFill>
        <p:spPr bwMode="auto">
          <a:xfrm>
            <a:off x="460375" y="3313305"/>
            <a:ext cx="6632619" cy="86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ja-uchenik.ru/uploads/posts/2021-02/1614000946_polarbuza4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954" t="38128" r="63816" b="54853"/>
          <a:stretch/>
        </p:blipFill>
        <p:spPr bwMode="auto">
          <a:xfrm>
            <a:off x="8059125" y="3175141"/>
            <a:ext cx="3379851" cy="68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https://ja-uchenik.ru/uploads/posts/2021-02/1614000946_polarbuza4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954" t="48922" r="63816" b="43295"/>
          <a:stretch/>
        </p:blipFill>
        <p:spPr bwMode="auto">
          <a:xfrm>
            <a:off x="8059124" y="4030700"/>
            <a:ext cx="3379851" cy="59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99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4789" y="286369"/>
            <a:ext cx="1142271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техники чтения</a:t>
            </a:r>
          </a:p>
          <a:p>
            <a:pPr algn="ctr"/>
            <a:r>
              <a:rPr lang="ru-RU" sz="3600" b="1" dirty="0" smtClean="0">
                <a:solidFill>
                  <a:srgbClr val="A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«Потерянные буквы»</a:t>
            </a:r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841" y="2063213"/>
            <a:ext cx="4232858" cy="15299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книжная  п…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лка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пушистая  …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ошка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3852" y="1771094"/>
            <a:ext cx="4917585" cy="16579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Цыплят по осени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00541" y="3717937"/>
            <a:ext cx="5267459" cy="16742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Ок-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мы построим …</a:t>
            </a:r>
          </a:p>
        </p:txBody>
      </p:sp>
      <p:pic>
        <p:nvPicPr>
          <p:cNvPr id="2050" name="Picture 2" descr="Цветные Буквы Русский Алфавит Фон Бесшовные Белые Векторные — стоковая  векторная графика и другие изображения на тему Алфавит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83880" y="358032"/>
            <a:ext cx="1183624" cy="111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75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01" y="167425"/>
            <a:ext cx="1190866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техники чте</a:t>
            </a:r>
            <a:r>
              <a:rPr lang="ru-RU" sz="36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ния</a:t>
            </a:r>
          </a:p>
          <a:p>
            <a:pPr algn="ctr"/>
            <a:r>
              <a:rPr lang="ru-RU" sz="3600" b="1" dirty="0" smtClean="0">
                <a:solidFill>
                  <a:srgbClr val="A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«Глаз - алмаз»</a:t>
            </a:r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глаза картинки для детей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1723" y="880646"/>
            <a:ext cx="1779430" cy="120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ятнашки — Викиверсите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1845" y="1651964"/>
            <a:ext cx="2687124" cy="26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6390338"/>
              </p:ext>
            </p:extLst>
          </p:nvPr>
        </p:nvGraphicFramePr>
        <p:xfrm>
          <a:off x="6272011" y="2356832"/>
          <a:ext cx="2987900" cy="2711885"/>
        </p:xfrm>
        <a:graphic>
          <a:graphicData uri="http://schemas.openxmlformats.org/drawingml/2006/table">
            <a:tbl>
              <a:tblPr firstRow="1" firstCol="1" bandRow="1"/>
              <a:tblGrid>
                <a:gridCol w="597299"/>
                <a:gridCol w="598704"/>
                <a:gridCol w="597299"/>
                <a:gridCol w="597299"/>
                <a:gridCol w="597299"/>
              </a:tblGrid>
              <a:tr h="54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309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588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01" y="128789"/>
            <a:ext cx="1187003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навыков техники чтения</a:t>
            </a:r>
          </a:p>
          <a:p>
            <a:pPr algn="ctr"/>
            <a:r>
              <a:rPr lang="ru-RU" sz="3600" b="1" dirty="0" smtClean="0">
                <a:solidFill>
                  <a:srgbClr val="A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«Шерлок»</a:t>
            </a:r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Искать шерлок - векторные изображения, Искать шерлок картинки |  Depositphotos"/>
          <p:cNvSpPr>
            <a:spLocks noChangeAspect="1" noChangeArrowheads="1"/>
          </p:cNvSpPr>
          <p:nvPr/>
        </p:nvSpPr>
        <p:spPr bwMode="auto">
          <a:xfrm>
            <a:off x="155575" y="-635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Шерлок холмс - векторные изображения, Шерлок холмс картинки | Depositphot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57875" y="774051"/>
            <a:ext cx="1542112" cy="154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2676" y="1666503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73809" y="1955882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пенал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32080" y="1639243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яблоко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075616" y="2352078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собака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626352" y="3623278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74467" y="4429919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2630" y="3573463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33007" y="3317567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молоко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54204" y="3154995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мороз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143171" y="4516680"/>
            <a:ext cx="2177648" cy="8096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32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 для презентации педагогика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81825" y="1051800"/>
            <a:ext cx="101485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A2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462494"/>
            <a:ext cx="85472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4000" b="1" dirty="0" smtClean="0">
                <a:solidFill>
                  <a:srgbClr val="A2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начитанности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2376" y="1468192"/>
            <a:ext cx="85816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пятиминутки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чтения;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еклама книги;</a:t>
            </a:r>
          </a:p>
          <a:p>
            <a:pPr marL="457200" lvl="0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дневники читателя; </a:t>
            </a:r>
            <a:endParaRPr lang="ru-RU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конкурсы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на различные темы.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1245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348</Words>
  <Application>Microsoft Office PowerPoint</Application>
  <PresentationFormat>Произвольный</PresentationFormat>
  <Paragraphs>125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 24</dc:creator>
  <cp:lastModifiedBy>Павел Реутов</cp:lastModifiedBy>
  <cp:revision>18</cp:revision>
  <dcterms:created xsi:type="dcterms:W3CDTF">2023-02-18T19:48:41Z</dcterms:created>
  <dcterms:modified xsi:type="dcterms:W3CDTF">2023-04-26T05:36:17Z</dcterms:modified>
</cp:coreProperties>
</file>