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3" r:id="rId4"/>
    <p:sldId id="260" r:id="rId5"/>
    <p:sldId id="257" r:id="rId6"/>
    <p:sldId id="264" r:id="rId7"/>
    <p:sldId id="265" r:id="rId8"/>
    <p:sldId id="259" r:id="rId9"/>
    <p:sldId id="267" r:id="rId10"/>
    <p:sldId id="266" r:id="rId11"/>
    <p:sldId id="268" r:id="rId12"/>
    <p:sldId id="277" r:id="rId13"/>
    <p:sldId id="272" r:id="rId14"/>
    <p:sldId id="269" r:id="rId15"/>
    <p:sldId id="270" r:id="rId16"/>
    <p:sldId id="271" r:id="rId17"/>
    <p:sldId id="281" r:id="rId18"/>
    <p:sldId id="273" r:id="rId19"/>
    <p:sldId id="274" r:id="rId20"/>
    <p:sldId id="275" r:id="rId21"/>
    <p:sldId id="276" r:id="rId22"/>
    <p:sldId id="282" r:id="rId23"/>
    <p:sldId id="280" r:id="rId24"/>
    <p:sldId id="278" r:id="rId25"/>
    <p:sldId id="279" r:id="rId26"/>
  </p:sldIdLst>
  <p:sldSz cx="9144000" cy="6858000" type="screen4x3"/>
  <p:notesSz cx="3206750" cy="5030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33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E6CC56-1D1E-4146-8AC5-65C0A612C62E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3D59FBD-5BFC-4852-BACC-66E6ECFE8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xeeeSUFp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ofilm.org/resources/12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Визуальная грамотность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как инструмент развития навыка говорения.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5804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Согласно ФГОС одним из основных требований к личностным результатам освоения основной образовательной программы является </a:t>
            </a:r>
            <a:r>
              <a:rPr lang="ru-RU" b="1" dirty="0"/>
              <a:t>формирование коммуникативной компетенции.</a:t>
            </a:r>
          </a:p>
          <a:p>
            <a:r>
              <a:rPr lang="ru-RU" dirty="0"/>
              <a:t>Данная компетенция означает овладение всеми видами речевой деятельности, культурой устной и письменной речи, умениями и навыками использования языка в различных сферах и ситуациях общения. Основная задача коммуникативной компетенции - </a:t>
            </a:r>
            <a:r>
              <a:rPr lang="ru-RU" b="1" dirty="0"/>
              <a:t>научить общаться.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230"/>
            <a:ext cx="2880320" cy="195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974C84-9173-443C-AF0D-E4D811BA2645}"/>
              </a:ext>
            </a:extLst>
          </p:cNvPr>
          <p:cNvSpPr txBox="1"/>
          <p:nvPr/>
        </p:nvSpPr>
        <p:spPr>
          <a:xfrm>
            <a:off x="899592" y="6453336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image is retrieved from the open database Yandex.ru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19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Визуальная грамотность и есть тот «мостик», который поможет нам связать интерпретацию увиденных изображений с формированием навыков говорения у учащихся, коммуникативной компетенции, повысить эффективность выполнения заданий, связанных с построением устных монологических высказываний с опорой на изображение (а выбор изображений на итоговых испытаниях является неожиданностью для ученика).</a:t>
            </a:r>
          </a:p>
        </p:txBody>
      </p:sp>
    </p:spTree>
    <p:extLst>
      <p:ext uri="{BB962C8B-B14F-4D97-AF65-F5344CB8AC3E}">
        <p14:creationId xmlns:p14="http://schemas.microsoft.com/office/powerpoint/2010/main" xmlns="" val="416574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D1BB84-EF81-4B82-A979-90CE3E45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79476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Main questions to start our short video discussion with…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092C51-264E-4552-BF66-3039043F67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do the main characters look like</a:t>
            </a:r>
            <a:r>
              <a:rPr lang="ru-RU" dirty="0"/>
              <a:t>?</a:t>
            </a:r>
            <a:r>
              <a:rPr lang="en-US" dirty="0"/>
              <a:t> – </a:t>
            </a:r>
            <a:r>
              <a:rPr lang="ru-RU" dirty="0"/>
              <a:t>Как выглядят главные персонажи?</a:t>
            </a:r>
          </a:p>
          <a:p>
            <a:r>
              <a:rPr lang="en-US" dirty="0"/>
              <a:t>How do the main characters</a:t>
            </a:r>
            <a:r>
              <a:rPr lang="ru-RU" dirty="0"/>
              <a:t> </a:t>
            </a:r>
            <a:r>
              <a:rPr lang="en-US" dirty="0"/>
              <a:t>speak and what they say? - </a:t>
            </a:r>
            <a:r>
              <a:rPr lang="ru-RU" dirty="0"/>
              <a:t> Как разговаривают главные персонажи и что они говорят.</a:t>
            </a:r>
          </a:p>
          <a:p>
            <a:r>
              <a:rPr lang="en-US" dirty="0"/>
              <a:t>How do the main characters</a:t>
            </a:r>
            <a:r>
              <a:rPr lang="ru-RU" dirty="0"/>
              <a:t> </a:t>
            </a:r>
            <a:r>
              <a:rPr lang="en-US" dirty="0"/>
              <a:t>behave – </a:t>
            </a:r>
            <a:r>
              <a:rPr lang="ru-RU" dirty="0"/>
              <a:t>Как ведут себя главные персонажи?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hlinkClick r:id="rId2"/>
              </a:rPr>
              <a:t>https://www.youtube.com/watch?v=IxeeeSUFpmE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60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908720"/>
            <a:ext cx="3456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6600"/>
                </a:solidFill>
              </a:rPr>
              <a:t> </a:t>
            </a:r>
            <a:r>
              <a:rPr lang="ru-RU" sz="2800" dirty="0"/>
              <a:t>Проверенные методики работы со «считыванием» информации с видео и  изображений.</a:t>
            </a:r>
          </a:p>
          <a:p>
            <a:endParaRPr lang="ru-RU" sz="2800" dirty="0">
              <a:solidFill>
                <a:srgbClr val="336600"/>
              </a:solidFill>
            </a:endParaRPr>
          </a:p>
          <a:p>
            <a:endParaRPr lang="ru-RU" sz="2800" dirty="0">
              <a:solidFill>
                <a:srgbClr val="336600"/>
              </a:solidFill>
            </a:endParaRPr>
          </a:p>
          <a:p>
            <a:endParaRPr lang="ru-RU" sz="2800" dirty="0">
              <a:solidFill>
                <a:srgbClr val="336600"/>
              </a:solidFill>
            </a:endParaRPr>
          </a:p>
          <a:p>
            <a:r>
              <a:rPr lang="ru-RU" sz="2800" dirty="0">
                <a:solidFill>
                  <a:srgbClr val="336600"/>
                </a:solidFill>
              </a:rPr>
              <a:t>Концепция 3С + 3</a:t>
            </a:r>
            <a:r>
              <a:rPr lang="en-US" sz="2800" dirty="0">
                <a:solidFill>
                  <a:srgbClr val="336600"/>
                </a:solidFill>
              </a:rPr>
              <a:t>S </a:t>
            </a:r>
            <a:r>
              <a:rPr lang="ru-RU" sz="2800" dirty="0">
                <a:solidFill>
                  <a:srgbClr val="336600"/>
                </a:solidFill>
              </a:rPr>
              <a:t>при просмотре учащимися коротких видео</a:t>
            </a:r>
          </a:p>
        </p:txBody>
      </p:sp>
    </p:spTree>
    <p:extLst>
      <p:ext uri="{BB962C8B-B14F-4D97-AF65-F5344CB8AC3E}">
        <p14:creationId xmlns:p14="http://schemas.microsoft.com/office/powerpoint/2010/main" xmlns="" val="282224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5A84E9-FE46-438A-BB94-1E9DFD55F9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Данная концепция была разработана в </a:t>
            </a:r>
            <a:r>
              <a:rPr lang="en-US" dirty="0"/>
              <a:t>British Film Institute, </a:t>
            </a:r>
            <a:r>
              <a:rPr lang="ru-RU" dirty="0"/>
              <a:t>учреждении, </a:t>
            </a:r>
            <a:r>
              <a:rPr lang="ru-RU"/>
              <a:t>которое специализируется </a:t>
            </a:r>
            <a:r>
              <a:rPr lang="ru-RU" dirty="0"/>
              <a:t>на обучающих видео для повышения визуальной грамотности.</a:t>
            </a: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3C :</a:t>
            </a:r>
            <a:endParaRPr lang="en-US" dirty="0"/>
          </a:p>
          <a:p>
            <a:r>
              <a:rPr lang="en-US" dirty="0"/>
              <a:t>Character (s) – </a:t>
            </a:r>
            <a:r>
              <a:rPr lang="ru-RU" dirty="0"/>
              <a:t>персонаж</a:t>
            </a:r>
            <a:r>
              <a:rPr lang="en-US" dirty="0"/>
              <a:t>(</a:t>
            </a:r>
            <a:r>
              <a:rPr lang="ru-RU" dirty="0"/>
              <a:t>и</a:t>
            </a:r>
            <a:r>
              <a:rPr lang="en-US" dirty="0"/>
              <a:t>)</a:t>
            </a:r>
          </a:p>
          <a:p>
            <a:r>
              <a:rPr lang="en-US" dirty="0" err="1"/>
              <a:t>Colour</a:t>
            </a:r>
            <a:r>
              <a:rPr lang="ru-RU" dirty="0"/>
              <a:t> - цвет</a:t>
            </a:r>
            <a:endParaRPr lang="en-US" dirty="0"/>
          </a:p>
          <a:p>
            <a:r>
              <a:rPr lang="en-US" dirty="0"/>
              <a:t>Camera - </a:t>
            </a:r>
            <a:r>
              <a:rPr lang="ru-RU" dirty="0"/>
              <a:t>сьемка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638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493C7-55C2-4C74-ADD1-2651DF17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en-US" dirty="0">
                <a:solidFill>
                  <a:srgbClr val="002060"/>
                </a:solidFill>
              </a:rPr>
              <a:t>s):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D6E9D2-CFB0-4FCB-BFA6-DAD4AF47EA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 What do we know (imagine) about this character?</a:t>
            </a:r>
            <a:br>
              <a:rPr lang="en-US" dirty="0"/>
            </a:br>
            <a:r>
              <a:rPr lang="en-US" dirty="0"/>
              <a:t>ii) What do the clothes tell us?</a:t>
            </a:r>
            <a:br>
              <a:rPr lang="en-US" dirty="0"/>
            </a:br>
            <a:r>
              <a:rPr lang="en-US" dirty="0"/>
              <a:t>iii) Where do they live?</a:t>
            </a:r>
            <a:br>
              <a:rPr lang="en-US" dirty="0"/>
            </a:br>
            <a:r>
              <a:rPr lang="en-US" dirty="0"/>
              <a:t>iv) What do they eat?</a:t>
            </a:r>
            <a:br>
              <a:rPr lang="en-US" dirty="0"/>
            </a:br>
            <a:r>
              <a:rPr lang="en-US" dirty="0"/>
              <a:t>v) What are their qualities? (emotional, skills, </a:t>
            </a:r>
            <a:r>
              <a:rPr lang="en-US" dirty="0" err="1"/>
              <a:t>behaviour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vi) What is their motivation/aim/desire?</a:t>
            </a:r>
            <a:br>
              <a:rPr lang="en-US" dirty="0"/>
            </a:br>
            <a:r>
              <a:rPr lang="en-US" dirty="0"/>
              <a:t>vii) What are their obstacles to achieving their goal?</a:t>
            </a:r>
          </a:p>
          <a:p>
            <a:pPr marL="0" indent="0">
              <a:buNone/>
            </a:pPr>
            <a:r>
              <a:rPr lang="en-US" dirty="0"/>
              <a:t>   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2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DDFD6-3089-4869-835E-70FC388B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Colour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66E79B-F565-4609-B4A1-32541B52CB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What does this </a:t>
            </a:r>
            <a:r>
              <a:rPr lang="en-US" dirty="0" err="1"/>
              <a:t>colour</a:t>
            </a:r>
            <a:r>
              <a:rPr lang="en-US" dirty="0"/>
              <a:t> mean?</a:t>
            </a:r>
            <a:br>
              <a:rPr lang="en-US" dirty="0"/>
            </a:br>
            <a:r>
              <a:rPr lang="en-US" dirty="0"/>
              <a:t>ii) Are any characters associated with a particular </a:t>
            </a:r>
            <a:r>
              <a:rPr lang="en-US" dirty="0" err="1"/>
              <a:t>colour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iii) Is there a tone/</a:t>
            </a:r>
            <a:r>
              <a:rPr lang="en-US" dirty="0" err="1"/>
              <a:t>colour</a:t>
            </a:r>
            <a:r>
              <a:rPr lang="en-US" dirty="0"/>
              <a:t> scheme to the film?</a:t>
            </a:r>
            <a:br>
              <a:rPr lang="en-US" dirty="0"/>
            </a:br>
            <a:r>
              <a:rPr lang="en-US" dirty="0"/>
              <a:t>iv) Are the </a:t>
            </a:r>
            <a:r>
              <a:rPr lang="en-US" dirty="0" err="1"/>
              <a:t>colours</a:t>
            </a:r>
            <a:r>
              <a:rPr lang="en-US" dirty="0"/>
              <a:t> mostly light/dark?</a:t>
            </a:r>
            <a:br>
              <a:rPr lang="en-US" dirty="0"/>
            </a:br>
            <a:r>
              <a:rPr lang="en-US" dirty="0"/>
              <a:t>v) Can </a:t>
            </a:r>
            <a:r>
              <a:rPr lang="en-US" dirty="0" err="1"/>
              <a:t>colours</a:t>
            </a:r>
            <a:r>
              <a:rPr lang="en-US" dirty="0"/>
              <a:t> change meaning?</a:t>
            </a:r>
            <a:br>
              <a:rPr lang="en-US" dirty="0"/>
            </a:br>
            <a:r>
              <a:rPr lang="en-US" dirty="0"/>
              <a:t>vi) How is light used in the film?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42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E699B-B987-4958-B716-E6B12157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Camera</a:t>
            </a:r>
            <a:r>
              <a:rPr lang="en-US" dirty="0"/>
              <a:t> 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B54A45-CC6E-40F9-9139-6CCDB0BC75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 What can be seen in the frame &amp; why?</a:t>
            </a:r>
            <a:br>
              <a:rPr lang="en-US" dirty="0"/>
            </a:br>
            <a:r>
              <a:rPr lang="en-US" dirty="0"/>
              <a:t>ii) What camera movement is happening &amp; why?</a:t>
            </a:r>
            <a:br>
              <a:rPr lang="en-US" dirty="0"/>
            </a:br>
            <a:r>
              <a:rPr lang="en-US" dirty="0"/>
              <a:t>iii) What height or angle is the camera at &amp; why?</a:t>
            </a:r>
            <a:br>
              <a:rPr lang="en-US" dirty="0"/>
            </a:br>
            <a:r>
              <a:rPr lang="en-US" dirty="0"/>
              <a:t>iv) Might be anything excluded from the frame?</a:t>
            </a:r>
            <a:br>
              <a:rPr lang="en-US" dirty="0"/>
            </a:br>
            <a:r>
              <a:rPr lang="en-US" dirty="0"/>
              <a:t>v) If the camera is the narrator, what is it saying?</a:t>
            </a:r>
            <a:br>
              <a:rPr lang="en-US" dirty="0"/>
            </a:br>
            <a:r>
              <a:rPr lang="en-US" dirty="0"/>
              <a:t>vi) How long is the shot?</a:t>
            </a:r>
            <a:br>
              <a:rPr lang="en-US" dirty="0"/>
            </a:br>
            <a:r>
              <a:rPr lang="en-US" dirty="0"/>
              <a:t>vii) What was the previous/next shot &amp; why?</a:t>
            </a:r>
            <a:endParaRPr lang="ru-RU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hlinkClick r:id="rId2"/>
              </a:rPr>
              <a:t>https://www.intofilm.org/resources/127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343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D0EFA-5E9E-41EF-9233-E8739F11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3 S: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BC663-3F36-4DC9-8B30-F062ED782C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/>
              <a:t>Sound - </a:t>
            </a:r>
            <a:r>
              <a:rPr lang="ru-RU" dirty="0"/>
              <a:t>звук</a:t>
            </a:r>
            <a:endParaRPr lang="en-US" dirty="0"/>
          </a:p>
          <a:p>
            <a:pPr fontAlgn="base"/>
            <a:r>
              <a:rPr lang="en-US" dirty="0"/>
              <a:t>Setting</a:t>
            </a:r>
            <a:r>
              <a:rPr lang="ru-RU" dirty="0"/>
              <a:t> – сцена проведения</a:t>
            </a:r>
            <a:r>
              <a:rPr lang="en-US" dirty="0"/>
              <a:t>, </a:t>
            </a:r>
            <a:r>
              <a:rPr lang="ru-RU" dirty="0"/>
              <a:t>окружение в фильме</a:t>
            </a:r>
            <a:endParaRPr lang="en-US" dirty="0"/>
          </a:p>
          <a:p>
            <a:pPr fontAlgn="base"/>
            <a:r>
              <a:rPr lang="en-US" dirty="0"/>
              <a:t>Story</a:t>
            </a:r>
            <a:r>
              <a:rPr lang="ru-RU" dirty="0"/>
              <a:t> - история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15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6F2D1-41E7-4DED-82AA-D11AC176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Sound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7F5EEA-E03F-4A33-B96C-327B7E06CC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en-US" dirty="0"/>
              <a:t>) What does the sound track tell us?</a:t>
            </a:r>
            <a:br>
              <a:rPr lang="en-US" dirty="0"/>
            </a:br>
            <a:r>
              <a:rPr lang="ru-RU" dirty="0"/>
              <a:t>2</a:t>
            </a:r>
            <a:r>
              <a:rPr lang="en-US" dirty="0"/>
              <a:t>) How is music used?</a:t>
            </a:r>
            <a:br>
              <a:rPr lang="en-US" dirty="0"/>
            </a:br>
            <a:r>
              <a:rPr lang="ru-RU" dirty="0"/>
              <a:t>3</a:t>
            </a:r>
            <a:r>
              <a:rPr lang="en-US" dirty="0"/>
              <a:t>) What is the emotional content of the music?</a:t>
            </a:r>
            <a:br>
              <a:rPr lang="en-US" dirty="0"/>
            </a:br>
            <a:r>
              <a:rPr lang="ru-RU" dirty="0"/>
              <a:t>4</a:t>
            </a:r>
            <a:r>
              <a:rPr lang="en-US" dirty="0"/>
              <a:t>) Identify diegetic</a:t>
            </a:r>
            <a:r>
              <a:rPr lang="ru-RU" dirty="0"/>
              <a:t> </a:t>
            </a:r>
            <a:r>
              <a:rPr lang="en-US" dirty="0"/>
              <a:t>/ˌ</a:t>
            </a:r>
            <a:r>
              <a:rPr lang="en-US" dirty="0" err="1"/>
              <a:t>daɪəˈd͡ʒɛtɪk</a:t>
            </a:r>
            <a:r>
              <a:rPr lang="en-US" dirty="0"/>
              <a:t>/ sounds in the film</a:t>
            </a:r>
            <a:r>
              <a:rPr lang="ru-RU" dirty="0"/>
              <a:t> (музыка в драме, которая является частью вымышленных сцен и поэтому, предположительно, слышится персонажами)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5</a:t>
            </a:r>
            <a:r>
              <a:rPr lang="en-US" dirty="0"/>
              <a:t>) What sounds are heard “off screen” or out of shot?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24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Что такое визуальная грамотность?</a:t>
            </a:r>
          </a:p>
          <a:p>
            <a:pPr marL="514350" indent="-514350">
              <a:buAutoNum type="arabicPeriod"/>
            </a:pPr>
            <a:r>
              <a:rPr lang="ru-RU" dirty="0"/>
              <a:t>Почему визуальная грамотность важна в контексте развития навыка говорения?</a:t>
            </a:r>
          </a:p>
          <a:p>
            <a:pPr marL="514350" indent="-514350">
              <a:buAutoNum type="arabicPeriod"/>
            </a:pPr>
            <a:r>
              <a:rPr lang="ru-RU" dirty="0"/>
              <a:t>Проверенные методики работы со «считыванием» информации с видео и</a:t>
            </a:r>
            <a:r>
              <a:rPr lang="en-US" dirty="0"/>
              <a:t> </a:t>
            </a:r>
            <a:r>
              <a:rPr lang="ru-RU" dirty="0"/>
              <a:t>изображений.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51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A2502-3F16-4263-873E-CEF64578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Setting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69D6ED-1FA0-4849-9D5C-1ADA6A08D4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What is the setting in terms of time (year/date/morning/evening)?</a:t>
            </a:r>
            <a:br>
              <a:rPr lang="en-US" dirty="0"/>
            </a:br>
            <a:r>
              <a:rPr lang="en-US" dirty="0"/>
              <a:t>ii) What is the setting in terms of place?</a:t>
            </a:r>
            <a:br>
              <a:rPr lang="en-US" dirty="0"/>
            </a:br>
            <a:r>
              <a:rPr lang="en-US" dirty="0"/>
              <a:t>iii) What is the setting in terms of genre?</a:t>
            </a:r>
            <a:br>
              <a:rPr lang="en-US" dirty="0"/>
            </a:br>
            <a:r>
              <a:rPr lang="en-US" dirty="0"/>
              <a:t>iv) How does the soundtrack support the setting?</a:t>
            </a:r>
            <a:br>
              <a:rPr lang="en-US" dirty="0"/>
            </a:br>
            <a:r>
              <a:rPr lang="en-US" dirty="0"/>
              <a:t>v) How would the film be different if it was set in an alternative setting?</a:t>
            </a:r>
            <a:br>
              <a:rPr lang="en-US" dirty="0"/>
            </a:br>
            <a:r>
              <a:rPr lang="en-US" dirty="0"/>
              <a:t>vi) Is the set constructed or real? – How do you know?</a:t>
            </a:r>
            <a:br>
              <a:rPr lang="en-US" dirty="0"/>
            </a:br>
            <a:r>
              <a:rPr lang="en-US" dirty="0"/>
              <a:t>vii) Is this the natural/comfortable setting for the characters?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011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A0B4A-FA27-4495-9F56-62422D36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Story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DBC1AE-1A23-4818-8E6B-31C65ADED0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Discuss the story.</a:t>
            </a:r>
            <a:br>
              <a:rPr lang="en-US" dirty="0"/>
            </a:br>
            <a:r>
              <a:rPr lang="en-US" dirty="0"/>
              <a:t>ii) Does the story have a beginning, middle and end?</a:t>
            </a:r>
            <a:br>
              <a:rPr lang="en-US" dirty="0"/>
            </a:br>
            <a:r>
              <a:rPr lang="en-US" dirty="0"/>
              <a:t>iii) Is the story clear? If not how could the film makers make it clear?</a:t>
            </a:r>
            <a:br>
              <a:rPr lang="en-US" dirty="0"/>
            </a:br>
            <a:r>
              <a:rPr lang="en-US" dirty="0"/>
              <a:t>iv) How do all of the above contribute to the telling of the story?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84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437112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6600"/>
                </a:solidFill>
              </a:rPr>
              <a:t>Стратегии визуального осмысления.</a:t>
            </a:r>
          </a:p>
          <a:p>
            <a:r>
              <a:rPr lang="en-US" sz="2800" dirty="0">
                <a:solidFill>
                  <a:srgbClr val="336600"/>
                </a:solidFill>
              </a:rPr>
              <a:t>Visual Thinking Strategies (VTS)</a:t>
            </a:r>
            <a:endParaRPr lang="ru-RU" sz="28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65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D49B5-0F63-4A2E-8DD3-E4990092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3600" dirty="0">
                <a:solidFill>
                  <a:srgbClr val="336600"/>
                </a:solidFill>
              </a:rPr>
              <a:t/>
            </a:r>
            <a:br>
              <a:rPr lang="ru-RU" sz="3600" dirty="0">
                <a:solidFill>
                  <a:srgbClr val="336600"/>
                </a:solidFill>
              </a:rPr>
            </a:br>
            <a:r>
              <a:rPr lang="ru-RU" sz="2700" dirty="0">
                <a:solidFill>
                  <a:srgbClr val="336600"/>
                </a:solidFill>
              </a:rPr>
              <a:t>Стратегии визуального осмысления.</a:t>
            </a:r>
            <a:br>
              <a:rPr lang="ru-RU" sz="2700" dirty="0">
                <a:solidFill>
                  <a:srgbClr val="336600"/>
                </a:solidFill>
              </a:rPr>
            </a:br>
            <a:r>
              <a:rPr lang="en-US" sz="2700" dirty="0">
                <a:solidFill>
                  <a:srgbClr val="336600"/>
                </a:solidFill>
              </a:rPr>
              <a:t>Visual Thinking Strategies (VTS)</a:t>
            </a: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E70B13-117C-4C2A-9B33-17FD0C25FD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Дать ученикам минуту осмыслить увиденное изображение в тишине.</a:t>
            </a:r>
          </a:p>
          <a:p>
            <a:r>
              <a:rPr lang="ru-RU" dirty="0"/>
              <a:t>2. Выслушать ответы учащихся.</a:t>
            </a:r>
          </a:p>
          <a:p>
            <a:r>
              <a:rPr lang="ru-RU" dirty="0"/>
              <a:t>3. Перефразировать предложения, не меняя смысла высказывания, исправить </a:t>
            </a:r>
            <a:r>
              <a:rPr lang="ru-RU" dirty="0" err="1"/>
              <a:t>лексико</a:t>
            </a:r>
            <a:r>
              <a:rPr lang="ru-RU" dirty="0"/>
              <a:t> – грамматические ошибки.</a:t>
            </a:r>
          </a:p>
          <a:p>
            <a:pPr marL="0" indent="0">
              <a:buNone/>
            </a:pPr>
            <a:r>
              <a:rPr lang="ru-RU" sz="2400" dirty="0"/>
              <a:t>* помните, что согласно данным ученых, дети активно включаются в данные стратегии после 10-12 раз практики.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82959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AA0D64-B12A-4ECD-A26B-01DD003F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Basic questions to start describing the image: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CE4C27-8683-4F97-9F21-0C6E1C45D1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en-US" dirty="0"/>
              <a:t>What is going on in this picture? </a:t>
            </a:r>
            <a:r>
              <a:rPr lang="ru-RU" dirty="0"/>
              <a:t> - Что происходит на этом изображении (фото).</a:t>
            </a:r>
            <a:endParaRPr lang="en-US" dirty="0"/>
          </a:p>
          <a:p>
            <a:r>
              <a:rPr lang="en-US" dirty="0"/>
              <a:t>2. What do you see that makes you say that?</a:t>
            </a:r>
            <a:r>
              <a:rPr lang="ru-RU" dirty="0"/>
              <a:t> - Что Вы увидели, что привело Вас к рассуждению?</a:t>
            </a:r>
            <a:endParaRPr lang="en-US" dirty="0"/>
          </a:p>
          <a:p>
            <a:r>
              <a:rPr lang="en-US" dirty="0"/>
              <a:t>3. What else can you find?</a:t>
            </a:r>
            <a:r>
              <a:rPr lang="ru-RU" dirty="0"/>
              <a:t> – Что еще Вы можете найти?</a:t>
            </a:r>
          </a:p>
        </p:txBody>
      </p:sp>
    </p:spTree>
    <p:extLst>
      <p:ext uri="{BB962C8B-B14F-4D97-AF65-F5344CB8AC3E}">
        <p14:creationId xmlns:p14="http://schemas.microsoft.com/office/powerpoint/2010/main" xmlns="" val="4085342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64397-C2BE-4AB5-B541-0EBED65B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Сальвадор Дали: «Постоянство памяти».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DDBFD3A-E5F5-4502-A36F-A17CC458566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4158" y="758952"/>
            <a:ext cx="8175683" cy="5981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56A18-5C9F-4EDB-A116-5972F8AEF7E7}"/>
              </a:ext>
            </a:extLst>
          </p:cNvPr>
          <p:cNvSpPr txBox="1"/>
          <p:nvPr/>
        </p:nvSpPr>
        <p:spPr>
          <a:xfrm>
            <a:off x="4211960" y="6479217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image is retrieved from the open database Yandex.ru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55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344" y="1700808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8000"/>
                </a:solidFill>
              </a:rPr>
              <a:t>Что такое </a:t>
            </a:r>
            <a:endParaRPr lang="en-US" sz="2800" dirty="0">
              <a:solidFill>
                <a:srgbClr val="008000"/>
              </a:solidFill>
            </a:endParaRPr>
          </a:p>
          <a:p>
            <a:r>
              <a:rPr lang="ru-RU" sz="2800" dirty="0">
                <a:solidFill>
                  <a:srgbClr val="008000"/>
                </a:solidFill>
              </a:rPr>
              <a:t>визуальная </a:t>
            </a:r>
            <a:endParaRPr lang="en-US" sz="2800" dirty="0">
              <a:solidFill>
                <a:srgbClr val="008000"/>
              </a:solidFill>
            </a:endParaRPr>
          </a:p>
          <a:p>
            <a:r>
              <a:rPr lang="ru-RU" sz="2800" dirty="0">
                <a:solidFill>
                  <a:srgbClr val="008000"/>
                </a:solidFill>
              </a:rPr>
              <a:t>грамотность?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CE02C8-92C2-46F3-9CE5-0A8FC381F546}"/>
              </a:ext>
            </a:extLst>
          </p:cNvPr>
          <p:cNvSpPr txBox="1"/>
          <p:nvPr/>
        </p:nvSpPr>
        <p:spPr>
          <a:xfrm>
            <a:off x="899592" y="6453336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image is retrieved from the open database Yandex.ru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09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Maria </a:t>
            </a:r>
            <a:r>
              <a:rPr lang="en-US" dirty="0" err="1"/>
              <a:t>Avgerinou</a:t>
            </a:r>
            <a:r>
              <a:rPr lang="en-US" dirty="0"/>
              <a:t> (2007)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“In the context of human, intentional visual communication, visual literacy refers to a group of largely acquired abilities i.e. the abilities to understand (read) and to use (write) images, as well as to think and learn in terms of images”.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3CEF10-A41C-4AF1-BF2F-041091A33DDD}"/>
              </a:ext>
            </a:extLst>
          </p:cNvPr>
          <p:cNvSpPr txBox="1"/>
          <p:nvPr/>
        </p:nvSpPr>
        <p:spPr>
          <a:xfrm>
            <a:off x="899592" y="6453336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image is retrieved from the open database Yandex.ru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66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Визуальная грамотность —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способность </a:t>
            </a:r>
            <a:r>
              <a:rPr lang="ru-RU" i="1" dirty="0"/>
              <a:t>интерпретировать, общаться и извлекать смысл</a:t>
            </a:r>
            <a:r>
              <a:rPr lang="ru-RU" dirty="0"/>
              <a:t> из информации, представленной в виде изображения. Визуальная грамотность основывается на идее, что картинки можно «читать» и понимать смысл в процессе такого чтения.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4241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5809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уроках английского языка мы стараемся использовать разнообразную </a:t>
            </a:r>
            <a:r>
              <a:rPr lang="ru-RU" i="1" dirty="0"/>
              <a:t>визуальную информацию</a:t>
            </a:r>
            <a:r>
              <a:rPr lang="ru-RU" dirty="0"/>
              <a:t>: обучающие видео, слайды, изображения как в виде распечатанных материалов, так и продемонстрированные на электронной доске. Важно акцентировать внимание не на просмотре материалов ради самого просмотра, а на </a:t>
            </a:r>
            <a:r>
              <a:rPr lang="ru-RU" b="1" dirty="0"/>
              <a:t>интерпретации увиденного, связи с изученной темой, актуализацией знаний</a:t>
            </a:r>
            <a:r>
              <a:rPr lang="ru-RU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744416" cy="237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7AB1D9-6B11-4A1C-989B-985D3D532C69}"/>
              </a:ext>
            </a:extLst>
          </p:cNvPr>
          <p:cNvSpPr txBox="1"/>
          <p:nvPr/>
        </p:nvSpPr>
        <p:spPr>
          <a:xfrm>
            <a:off x="899592" y="6453336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image is retrieved from the open database Yandex.ru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509120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6600"/>
                </a:solidFill>
              </a:rPr>
              <a:t>Почему визуальная грамотность важна в контексте развития навыка говорения?</a:t>
            </a:r>
          </a:p>
        </p:txBody>
      </p:sp>
    </p:spTree>
    <p:extLst>
      <p:ext uri="{BB962C8B-B14F-4D97-AF65-F5344CB8AC3E}">
        <p14:creationId xmlns:p14="http://schemas.microsoft.com/office/powerpoint/2010/main" xmlns="" val="405201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/>
              <a:t>Сегодня мы все живем в </a:t>
            </a:r>
            <a:r>
              <a:rPr lang="ru-RU" sz="2400" i="1" dirty="0">
                <a:solidFill>
                  <a:srgbClr val="006600"/>
                </a:solidFill>
              </a:rPr>
              <a:t>мультимодальном мире</a:t>
            </a:r>
            <a:r>
              <a:rPr lang="ru-RU" sz="2400" dirty="0"/>
              <a:t>, что подразумевает собой непрерывную работу с изображениями, текстом, контекстом, значением визуальных ресурсов. Ученики много времени проводят в социальных сетях и поиске требуемой информации в интернет – ресурсах.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569522"/>
            <a:ext cx="4248472" cy="283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B1259-C94F-4704-9B27-FF3EF0CBB35C}"/>
              </a:ext>
            </a:extLst>
          </p:cNvPr>
          <p:cNvSpPr txBox="1"/>
          <p:nvPr/>
        </p:nvSpPr>
        <p:spPr>
          <a:xfrm>
            <a:off x="899592" y="6453336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image is retrieves from the open database Yandex.ru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71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В учебниках разных уровней и классов обязательно есть задание на описание изображений.</a:t>
            </a:r>
          </a:p>
          <a:p>
            <a:r>
              <a:rPr lang="ru-RU" dirty="0"/>
              <a:t>Частью многих промежуточных и итоговых испытаний – ВПР, ОГЭ, ЕГЭ является описание картинки – иллюстрации с опорой на краткий план-схему ответа, данный в задании.</a:t>
            </a:r>
          </a:p>
          <a:p>
            <a:r>
              <a:rPr lang="ru-RU" dirty="0"/>
              <a:t>Как часто Ваши ученики, только начав подготовку к данным заданиям, говорили «Я не знаю, </a:t>
            </a:r>
            <a:r>
              <a:rPr lang="ru-RU" dirty="0" err="1"/>
              <a:t>чтомне</a:t>
            </a:r>
            <a:r>
              <a:rPr lang="ru-RU" dirty="0"/>
              <a:t> сказать… картинка как картинка… мне не хватает идей… я не смогу составить 10-12 предложений по 1 изображению и т.д.?»</a:t>
            </a:r>
          </a:p>
        </p:txBody>
      </p:sp>
    </p:spTree>
    <p:extLst>
      <p:ext uri="{BB962C8B-B14F-4D97-AF65-F5344CB8AC3E}">
        <p14:creationId xmlns:p14="http://schemas.microsoft.com/office/powerpoint/2010/main" xmlns="" val="3842807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395</TotalTime>
  <Words>757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  Визуальная грамотность как инструмент развития навыка говорения.</vt:lpstr>
      <vt:lpstr>Слайд 2</vt:lpstr>
      <vt:lpstr>Слайд 3</vt:lpstr>
      <vt:lpstr>Maria Avgerinou (2007)</vt:lpstr>
      <vt:lpstr>Визуальная грамотность — </vt:lpstr>
      <vt:lpstr>Слайд 6</vt:lpstr>
      <vt:lpstr>Слайд 7</vt:lpstr>
      <vt:lpstr>Слайд 8</vt:lpstr>
      <vt:lpstr>Слайд 9</vt:lpstr>
      <vt:lpstr>Слайд 10</vt:lpstr>
      <vt:lpstr>Слайд 11</vt:lpstr>
      <vt:lpstr>Main questions to start our short video discussion with…</vt:lpstr>
      <vt:lpstr>Слайд 13</vt:lpstr>
      <vt:lpstr>Слайд 14</vt:lpstr>
      <vt:lpstr>Character (s):</vt:lpstr>
      <vt:lpstr>Colour</vt:lpstr>
      <vt:lpstr>Camera  </vt:lpstr>
      <vt:lpstr>3 S:</vt:lpstr>
      <vt:lpstr>Sound</vt:lpstr>
      <vt:lpstr>Setting</vt:lpstr>
      <vt:lpstr>Story</vt:lpstr>
      <vt:lpstr>Слайд 22</vt:lpstr>
      <vt:lpstr>              Стратегии визуального осмысления. Visual Thinking Strategies (VTS)</vt:lpstr>
      <vt:lpstr>Basic questions to start describing the image:</vt:lpstr>
      <vt:lpstr>Сальвадор Дали: «Постоянство памяти».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Визуальная грамотность</dc:title>
  <dc:creator>Виктория А.. Коваленко</dc:creator>
  <cp:lastModifiedBy>Павел Реутов</cp:lastModifiedBy>
  <cp:revision>46</cp:revision>
  <cp:lastPrinted>2023-02-21T15:00:41Z</cp:lastPrinted>
  <dcterms:created xsi:type="dcterms:W3CDTF">2023-02-20T07:51:32Z</dcterms:created>
  <dcterms:modified xsi:type="dcterms:W3CDTF">2023-04-26T05:35:47Z</dcterms:modified>
</cp:coreProperties>
</file>