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3600"/>
    <a:srgbClr val="FC913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5436-CDAD-4208-AC34-57FEF95E7401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1C54-0645-4228-A908-3634C0FF5EF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5436-CDAD-4208-AC34-57FEF95E7401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1C54-0645-4228-A908-3634C0FF5E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5436-CDAD-4208-AC34-57FEF95E7401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1C54-0645-4228-A908-3634C0FF5E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5436-CDAD-4208-AC34-57FEF95E7401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1C54-0645-4228-A908-3634C0FF5E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5436-CDAD-4208-AC34-57FEF95E7401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CE91C54-0645-4228-A908-3634C0FF5EF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5436-CDAD-4208-AC34-57FEF95E7401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1C54-0645-4228-A908-3634C0FF5E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5436-CDAD-4208-AC34-57FEF95E7401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1C54-0645-4228-A908-3634C0FF5E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5436-CDAD-4208-AC34-57FEF95E7401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1C54-0645-4228-A908-3634C0FF5E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5436-CDAD-4208-AC34-57FEF95E7401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1C54-0645-4228-A908-3634C0FF5E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5436-CDAD-4208-AC34-57FEF95E7401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1C54-0645-4228-A908-3634C0FF5E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5436-CDAD-4208-AC34-57FEF95E7401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1C54-0645-4228-A908-3634C0FF5E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9145436-CDAD-4208-AC34-57FEF95E7401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E91C54-0645-4228-A908-3634C0FF5EF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857364"/>
            <a:ext cx="8229600" cy="3143272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Arial Black" pitchFamily="34" charset="0"/>
              </a:rPr>
              <a:t>Работа над иллюстрацией </a:t>
            </a:r>
            <a:br>
              <a:rPr lang="ru-RU" sz="3200" dirty="0" smtClean="0">
                <a:latin typeface="Arial Black" pitchFamily="34" charset="0"/>
              </a:rPr>
            </a:br>
            <a:r>
              <a:rPr lang="ru-RU" sz="3200" dirty="0" smtClean="0">
                <a:latin typeface="Arial Black" pitchFamily="34" charset="0"/>
              </a:rPr>
              <a:t>на уроках </a:t>
            </a:r>
            <a:br>
              <a:rPr lang="ru-RU" sz="3200" dirty="0" smtClean="0">
                <a:latin typeface="Arial Black" pitchFamily="34" charset="0"/>
              </a:rPr>
            </a:br>
            <a:r>
              <a:rPr lang="ru-RU" sz="3200" dirty="0" smtClean="0">
                <a:latin typeface="Arial Black" pitchFamily="34" charset="0"/>
              </a:rPr>
              <a:t>изобразительного искусства </a:t>
            </a:r>
            <a:br>
              <a:rPr lang="ru-RU" sz="3200" dirty="0" smtClean="0">
                <a:latin typeface="Arial Black" pitchFamily="34" charset="0"/>
              </a:rPr>
            </a:br>
            <a:r>
              <a:rPr lang="ru-RU" sz="3200" dirty="0" smtClean="0">
                <a:latin typeface="Arial Black" pitchFamily="34" charset="0"/>
              </a:rPr>
              <a:t>как важнейшая ступень формирования читательской грамотности учащихся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5500702"/>
            <a:ext cx="6400800" cy="1109658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 smtClean="0"/>
              <a:t>Лисицына Надежда Александровна</a:t>
            </a:r>
            <a:r>
              <a:rPr lang="ru-RU" dirty="0" smtClean="0"/>
              <a:t>, </a:t>
            </a:r>
          </a:p>
          <a:p>
            <a:r>
              <a:rPr lang="ru-RU" sz="2200" dirty="0" smtClean="0"/>
              <a:t>художник-иллюстратор, учитель изобразительного искусства</a:t>
            </a:r>
          </a:p>
          <a:p>
            <a:r>
              <a:rPr lang="ru-RU" sz="2200" dirty="0" smtClean="0"/>
              <a:t>МБОУ Одинцовской гимназии №11</a:t>
            </a:r>
          </a:p>
          <a:p>
            <a:r>
              <a:rPr lang="ru-RU" sz="2300" dirty="0" smtClean="0"/>
              <a:t>2023 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Работы наших учеников</a:t>
            </a:r>
            <a:endParaRPr lang="ru-RU" dirty="0"/>
          </a:p>
        </p:txBody>
      </p:sp>
      <p:pic>
        <p:nvPicPr>
          <p:cNvPr id="4" name="Рисунок 3" descr="Квочко Валерия_20210125_1859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000108"/>
            <a:ext cx="3235444" cy="22993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85720" y="3429000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Никовская</a:t>
            </a:r>
            <a:r>
              <a:rPr lang="ru-RU" dirty="0" smtClean="0"/>
              <a:t> Юлия, 6кл.</a:t>
            </a:r>
          </a:p>
          <a:p>
            <a:r>
              <a:rPr lang="ru-RU" dirty="0" smtClean="0"/>
              <a:t>«Гарри </a:t>
            </a:r>
            <a:r>
              <a:rPr lang="ru-RU" dirty="0" err="1" smtClean="0"/>
              <a:t>Поттер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" name="Рисунок 5" descr="Шокина Александра_3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1071546"/>
            <a:ext cx="3139164" cy="45005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6487898" y="5857892"/>
            <a:ext cx="2439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Ровенская Алина, 7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</a:p>
          <a:p>
            <a:pPr algn="r"/>
            <a:r>
              <a:rPr lang="ru-RU" dirty="0" smtClean="0"/>
              <a:t>«Мастер и Маргарита»</a:t>
            </a:r>
            <a:endParaRPr lang="ru-RU" dirty="0"/>
          </a:p>
        </p:txBody>
      </p:sp>
      <p:pic>
        <p:nvPicPr>
          <p:cNvPr id="8" name="Рисунок 7" descr="Пантюкова Ольга_5к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0232" y="4043605"/>
            <a:ext cx="3706280" cy="25882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0" y="5429264"/>
            <a:ext cx="20716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Стрельцова</a:t>
            </a:r>
            <a:r>
              <a:rPr lang="ru-RU" dirty="0" smtClean="0"/>
              <a:t> Анна, 7кл.</a:t>
            </a:r>
          </a:p>
          <a:p>
            <a:pPr algn="ctr"/>
            <a:r>
              <a:rPr lang="ru-RU" dirty="0" smtClean="0"/>
              <a:t>«Серебряное копытце»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Опыт участия в конкурсах</a:t>
            </a:r>
            <a:endParaRPr lang="ru-RU" dirty="0"/>
          </a:p>
        </p:txBody>
      </p:sp>
      <p:pic>
        <p:nvPicPr>
          <p:cNvPr id="6" name="Рисунок 5" descr="Шокина Александра_3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2500306"/>
            <a:ext cx="4710800" cy="34011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5429256" y="5929330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/>
              <a:t>Стрельцова</a:t>
            </a:r>
            <a:r>
              <a:rPr lang="ru-RU" dirty="0" smtClean="0"/>
              <a:t> Анна, 7кл.</a:t>
            </a:r>
          </a:p>
          <a:p>
            <a:pPr algn="ctr"/>
            <a:r>
              <a:rPr lang="ru-RU" dirty="0" smtClean="0"/>
              <a:t>«Древний мир»</a:t>
            </a:r>
            <a:endParaRPr lang="ru-RU" dirty="0"/>
          </a:p>
        </p:txBody>
      </p:sp>
      <p:pic>
        <p:nvPicPr>
          <p:cNvPr id="8" name="Рисунок 7" descr="Пантюкова Ольга_5к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000108"/>
            <a:ext cx="3429024" cy="49220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357158" y="6000768"/>
            <a:ext cx="3500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Стрельцова</a:t>
            </a:r>
            <a:r>
              <a:rPr lang="ru-RU" dirty="0" smtClean="0"/>
              <a:t> Анна, 7кл.</a:t>
            </a:r>
          </a:p>
          <a:p>
            <a:pPr algn="ctr"/>
            <a:r>
              <a:rPr lang="ru-RU" dirty="0" smtClean="0"/>
              <a:t>«Русское искусство. Аллегория»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нам открывает иллюстрация при работе с детьми?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4686304" cy="402336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Мы можем видеть уровень: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- изобразительной грамотности</a:t>
            </a:r>
          </a:p>
          <a:p>
            <a:pPr>
              <a:buNone/>
            </a:pPr>
            <a:r>
              <a:rPr lang="ru-RU" dirty="0" smtClean="0"/>
              <a:t>- читательской грамотности</a:t>
            </a:r>
          </a:p>
          <a:p>
            <a:pPr>
              <a:buNone/>
            </a:pPr>
            <a:r>
              <a:rPr lang="ru-RU" dirty="0" smtClean="0"/>
              <a:t>- эмоционального интеллекта</a:t>
            </a:r>
            <a:endParaRPr lang="ru-RU" dirty="0" smtClean="0"/>
          </a:p>
        </p:txBody>
      </p:sp>
      <p:pic>
        <p:nvPicPr>
          <p:cNvPr id="4" name="Рисунок 3" descr="Воробьева Анастасия_4б_Баба Яг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1857364"/>
            <a:ext cx="3000396" cy="42609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29510" cy="2297106"/>
          </a:xfrm>
        </p:spPr>
        <p:txBody>
          <a:bodyPr>
            <a:normAutofit/>
          </a:bodyPr>
          <a:lstStyle/>
          <a:p>
            <a:pPr algn="l"/>
            <a:r>
              <a:rPr lang="ru-RU" sz="3100" dirty="0" smtClean="0"/>
              <a:t>Ошибки в детских рисунках, свидетельствующие о недостаточной читательской грамотности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6058"/>
            <a:ext cx="5757874" cy="378621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На ступени тематического рисунка: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Несоответствие времени года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endParaRPr lang="ru-RU" i="1" dirty="0" smtClean="0"/>
          </a:p>
          <a:p>
            <a:r>
              <a:rPr lang="ru-RU" dirty="0" smtClean="0"/>
              <a:t> </a:t>
            </a:r>
            <a:r>
              <a:rPr lang="ru-RU" dirty="0" smtClean="0"/>
              <a:t>Несоответствие внешнего вида героя и цветового решения костюмов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endParaRPr lang="ru-RU" i="1" dirty="0"/>
          </a:p>
        </p:txBody>
      </p:sp>
      <p:pic>
        <p:nvPicPr>
          <p:cNvPr id="4" name="Рисунок 3" descr="4ea51fa57ea44a42a0dab06fc711e1ec--robert-duncan-jim-orourk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3143248"/>
            <a:ext cx="2634277" cy="35004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5186370" cy="635798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На ступени иллюстрирования: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Несоответствие образа персонажа текстовому описанию.</a:t>
            </a:r>
          </a:p>
          <a:p>
            <a:r>
              <a:rPr lang="ru-RU" dirty="0" smtClean="0"/>
              <a:t>Несоответствие </a:t>
            </a:r>
            <a:r>
              <a:rPr lang="ru-RU" dirty="0" smtClean="0"/>
              <a:t>фона, предметов одежды и быта описанной в тексте эпохе.</a:t>
            </a:r>
          </a:p>
          <a:p>
            <a:r>
              <a:rPr lang="ru-RU" dirty="0" smtClean="0"/>
              <a:t>Невозможность </a:t>
            </a:r>
            <a:r>
              <a:rPr lang="ru-RU" dirty="0" smtClean="0"/>
              <a:t>передачи конкретных действий и движения.</a:t>
            </a:r>
          </a:p>
          <a:p>
            <a:r>
              <a:rPr lang="ru-RU" dirty="0" smtClean="0"/>
              <a:t>Безликие</a:t>
            </a:r>
            <a:r>
              <a:rPr lang="ru-RU" dirty="0" smtClean="0"/>
              <a:t>, </a:t>
            </a:r>
            <a:r>
              <a:rPr lang="ru-RU" dirty="0" err="1" smtClean="0"/>
              <a:t>безэмоциональные</a:t>
            </a:r>
            <a:r>
              <a:rPr lang="ru-RU" dirty="0" smtClean="0"/>
              <a:t> образы. </a:t>
            </a:r>
          </a:p>
          <a:p>
            <a:r>
              <a:rPr lang="ru-RU" dirty="0" smtClean="0"/>
              <a:t>Ошибки </a:t>
            </a:r>
            <a:r>
              <a:rPr lang="ru-RU" dirty="0" smtClean="0"/>
              <a:t>в названии книги и  имени и фамилии автора.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/>
              <a:t>(</a:t>
            </a:r>
            <a:r>
              <a:rPr lang="ru-RU" dirty="0" smtClean="0"/>
              <a:t>При работе над обложкой)	</a:t>
            </a:r>
            <a:endParaRPr lang="ru-RU" i="1" dirty="0"/>
          </a:p>
        </p:txBody>
      </p:sp>
      <p:pic>
        <p:nvPicPr>
          <p:cNvPr id="4" name="Рисунок 3" descr="4ea51fa57ea44a42a0dab06fc711e1ec--robert-duncan-jim-orourk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214290"/>
            <a:ext cx="3500462" cy="23245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Маркова Лиза_5а_проблема передачи эмоци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2857496"/>
            <a:ext cx="2063494" cy="38576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7_Лисник Валерия_отсутствие эмоци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1500174"/>
            <a:ext cx="2089368" cy="30003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Иллюстрирование-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57298"/>
            <a:ext cx="3257544" cy="47091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-   прекрасный показательный, оценочный материал относительно читательской грамотности учащихся.</a:t>
            </a:r>
            <a:endParaRPr lang="ru-RU" dirty="0"/>
          </a:p>
        </p:txBody>
      </p:sp>
      <p:pic>
        <p:nvPicPr>
          <p:cNvPr id="4" name="Рисунок 3" descr="7_Гончарова Софья_Gal_FS_ 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1285860"/>
            <a:ext cx="3643338" cy="25697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Лесникова Карина_Царевна Лягуш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4000504"/>
            <a:ext cx="3643338" cy="25746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2143108" y="6215082"/>
            <a:ext cx="2844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Рисунки учеников 7 класса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429132"/>
            <a:ext cx="8229600" cy="1714504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14530"/>
            <a:ext cx="6500858" cy="464347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Читательская грамотность </a:t>
            </a:r>
            <a:r>
              <a:rPr lang="ru-RU" sz="3200" dirty="0" smtClean="0"/>
              <a:t>является одним из важнейших компонентов </a:t>
            </a:r>
            <a:r>
              <a:rPr lang="ru-RU" sz="3200" dirty="0" smtClean="0">
                <a:solidFill>
                  <a:srgbClr val="FFC000"/>
                </a:solidFill>
              </a:rPr>
              <a:t>функциональной грамотности</a:t>
            </a:r>
            <a:r>
              <a:rPr lang="ru-RU" sz="3200" dirty="0" smtClean="0"/>
              <a:t> (жизненно важных навыков для развития человека в социуме, для решения повседневных и нестандартных жизненных задач).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Читательская грамотность включает в себя: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5972188" cy="507207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Получение, поиск и фиксацию информации</a:t>
            </a:r>
            <a:r>
              <a:rPr lang="ru-RU" dirty="0" smtClean="0"/>
              <a:t>;</a:t>
            </a:r>
          </a:p>
          <a:p>
            <a:endParaRPr lang="ru-RU" dirty="0" smtClean="0"/>
          </a:p>
          <a:p>
            <a:r>
              <a:rPr lang="ru-RU" dirty="0" smtClean="0"/>
              <a:t>понимание </a:t>
            </a:r>
            <a:r>
              <a:rPr lang="ru-RU" dirty="0" smtClean="0"/>
              <a:t>и преобразование информации</a:t>
            </a:r>
            <a:r>
              <a:rPr lang="ru-RU" dirty="0" smtClean="0"/>
              <a:t>;</a:t>
            </a:r>
          </a:p>
          <a:p>
            <a:endParaRPr lang="ru-RU" dirty="0" smtClean="0"/>
          </a:p>
          <a:p>
            <a:r>
              <a:rPr lang="ru-RU" dirty="0" smtClean="0"/>
              <a:t>применение </a:t>
            </a:r>
            <a:r>
              <a:rPr lang="ru-RU" dirty="0" smtClean="0"/>
              <a:t>и представление информации</a:t>
            </a:r>
            <a:r>
              <a:rPr lang="ru-RU" dirty="0" smtClean="0"/>
              <a:t>;</a:t>
            </a:r>
          </a:p>
          <a:p>
            <a:endParaRPr lang="ru-RU" dirty="0" smtClean="0"/>
          </a:p>
          <a:p>
            <a:r>
              <a:rPr lang="ru-RU" dirty="0" smtClean="0"/>
              <a:t>рефлексию </a:t>
            </a:r>
            <a:r>
              <a:rPr lang="ru-RU" dirty="0" smtClean="0"/>
              <a:t>на содержание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текста </a:t>
            </a:r>
            <a:r>
              <a:rPr lang="ru-RU" dirty="0" smtClean="0"/>
              <a:t>и его оценку.</a:t>
            </a:r>
          </a:p>
          <a:p>
            <a:endParaRPr lang="ru-RU" dirty="0"/>
          </a:p>
        </p:txBody>
      </p:sp>
      <p:pic>
        <p:nvPicPr>
          <p:cNvPr id="4" name="Рисунок 3" descr="knigi-knizhki-znaniya-stol-stopka-shikarnye-folianty-starinnye-razmytost-boke-makro-obo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833457"/>
            <a:ext cx="1823728" cy="12167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понима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2143116"/>
            <a:ext cx="1843816" cy="1303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применение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3571876"/>
            <a:ext cx="2123469" cy="13736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юный писатель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5072074"/>
            <a:ext cx="2428891" cy="16813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dirty="0" smtClean="0"/>
              <a:t>Темы, связанные с иллюстрированием в </a:t>
            </a:r>
            <a:r>
              <a:rPr lang="ru-RU" sz="2800" dirty="0" smtClean="0"/>
              <a:t>программе под редакцией Б.М. </a:t>
            </a:r>
            <a:r>
              <a:rPr lang="ru-RU" sz="2800" dirty="0" err="1" smtClean="0"/>
              <a:t>Неменского</a:t>
            </a:r>
            <a:r>
              <a:rPr lang="ru-RU" sz="2800" dirty="0" smtClean="0"/>
              <a:t> по новым </a:t>
            </a:r>
            <a:r>
              <a:rPr lang="ru-RU" sz="2800" dirty="0" err="1" smtClean="0"/>
              <a:t>ФГОСам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dirty="0" smtClean="0"/>
              <a:t>2 класс.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Тема </a:t>
            </a:r>
            <a:r>
              <a:rPr lang="ru-RU" sz="2000" dirty="0" smtClean="0"/>
              <a:t>2.11. Изображение сказочного персонажа с ярко выраженным </a:t>
            </a:r>
            <a:r>
              <a:rPr lang="ru-RU" sz="2000" dirty="0" smtClean="0"/>
              <a:t>характером. Образ </a:t>
            </a:r>
            <a:r>
              <a:rPr lang="ru-RU" sz="2000" dirty="0" smtClean="0"/>
              <a:t>мужской или женский.</a:t>
            </a:r>
          </a:p>
          <a:p>
            <a:pPr>
              <a:buNone/>
            </a:pPr>
            <a:r>
              <a:rPr lang="ru-RU" sz="2000" dirty="0" smtClean="0"/>
              <a:t>Тема 5.4. Рисунок дома для доброго и злого сказочных персонажей (иллюстрация сказки по выбору учителя</a:t>
            </a:r>
            <a:r>
              <a:rPr lang="ru-RU" sz="2000" dirty="0" smtClean="0"/>
              <a:t>).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3 </a:t>
            </a:r>
            <a:r>
              <a:rPr lang="ru-RU" sz="2000" dirty="0" smtClean="0"/>
              <a:t>класс. </a:t>
            </a:r>
          </a:p>
          <a:p>
            <a:pPr>
              <a:buNone/>
            </a:pPr>
            <a:r>
              <a:rPr lang="ru-RU" sz="2000" dirty="0" smtClean="0"/>
              <a:t>Тема </a:t>
            </a:r>
            <a:r>
              <a:rPr lang="ru-RU" sz="2000" dirty="0" smtClean="0"/>
              <a:t>1.2. Эскизы обложки и иллюстраций к детской книге сказок (сказка по выбору). Рисунок буквицы. Макет книги-игрушки. Совмещение изображения и текста. Расположение иллюстраций и текста на развороте книги.</a:t>
            </a:r>
          </a:p>
          <a:p>
            <a:pPr>
              <a:buNone/>
            </a:pPr>
            <a:r>
              <a:rPr lang="ru-RU" sz="2000" dirty="0" smtClean="0"/>
              <a:t>Тема 6.1. Иллюстрации в детских книгах и дизайн детской книги</a:t>
            </a:r>
            <a:r>
              <a:rPr lang="ru-RU" sz="2000" dirty="0" smtClean="0"/>
              <a:t>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4 класс.</a:t>
            </a:r>
          </a:p>
          <a:p>
            <a:pPr>
              <a:buNone/>
            </a:pPr>
            <a:r>
              <a:rPr lang="ru-RU" sz="2000" dirty="0" smtClean="0"/>
              <a:t>Тема 1.3. Графическое изображение героев былин, древних легенд, сказок и сказаний разных народов.</a:t>
            </a:r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dirty="0" smtClean="0"/>
              <a:t>Темы, связанные с иллюстрированием в </a:t>
            </a:r>
            <a:r>
              <a:rPr lang="ru-RU" sz="2800" dirty="0" smtClean="0"/>
              <a:t>программе под редакцией Б.М. </a:t>
            </a:r>
            <a:r>
              <a:rPr lang="ru-RU" sz="2800" dirty="0" err="1" smtClean="0"/>
              <a:t>Неменского</a:t>
            </a:r>
            <a:r>
              <a:rPr lang="ru-RU" sz="2800" dirty="0" smtClean="0"/>
              <a:t> по новым </a:t>
            </a:r>
            <a:r>
              <a:rPr lang="ru-RU" sz="2800" dirty="0" err="1" smtClean="0"/>
              <a:t>ФГОСам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5972188" cy="45720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6 класс.</a:t>
            </a:r>
          </a:p>
          <a:p>
            <a:pPr>
              <a:buNone/>
            </a:pPr>
            <a:r>
              <a:rPr lang="ru-RU" sz="2400" dirty="0" smtClean="0"/>
              <a:t>2 </a:t>
            </a:r>
            <a:r>
              <a:rPr lang="ru-RU" sz="2400" dirty="0" smtClean="0"/>
              <a:t>раздел: Язык изобразительного искусства и его выразительные средства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7 класс.</a:t>
            </a:r>
          </a:p>
          <a:p>
            <a:pPr>
              <a:buNone/>
            </a:pPr>
            <a:r>
              <a:rPr lang="ru-RU" sz="2400" dirty="0" smtClean="0"/>
              <a:t>Тема 1.5. Шрифты и шрифтовая композиция в графическом дизайне.</a:t>
            </a:r>
          </a:p>
          <a:p>
            <a:pPr>
              <a:buNone/>
            </a:pPr>
            <a:r>
              <a:rPr lang="ru-RU" sz="2400" dirty="0" smtClean="0"/>
              <a:t>Тема 1.8. Многообразие форм графического дизайна. 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	Дизайн </a:t>
            </a:r>
            <a:r>
              <a:rPr lang="ru-RU" sz="2400" dirty="0" smtClean="0"/>
              <a:t>книги и журнала.</a:t>
            </a:r>
            <a:endParaRPr lang="ru-RU" sz="2400" dirty="0"/>
          </a:p>
        </p:txBody>
      </p:sp>
      <p:pic>
        <p:nvPicPr>
          <p:cNvPr id="4" name="Рисунок 3" descr="Scan0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2928934"/>
            <a:ext cx="2557457" cy="35718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dirty="0" smtClean="0"/>
              <a:t>Ступени </a:t>
            </a:r>
            <a:r>
              <a:rPr lang="ru-RU" sz="2800" dirty="0" smtClean="0"/>
              <a:t>формирования читательской грамотности на уроках </a:t>
            </a:r>
            <a:r>
              <a:rPr lang="ru-RU" sz="2800" dirty="0" smtClean="0"/>
              <a:t>изобразительного </a:t>
            </a:r>
            <a:r>
              <a:rPr lang="ru-RU" sz="2800" dirty="0" smtClean="0"/>
              <a:t>искусства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4071942"/>
            <a:ext cx="3286148" cy="78581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233600"/>
                </a:solidFill>
              </a:rPr>
              <a:t>Тематическое рисование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4857760"/>
            <a:ext cx="328614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233600"/>
                </a:solidFill>
              </a:rPr>
              <a:t>Учебный рисунок</a:t>
            </a:r>
            <a:r>
              <a:rPr lang="ru-RU" sz="2200" b="1" dirty="0" smtClean="0">
                <a:solidFill>
                  <a:srgbClr val="233600"/>
                </a:solidFill>
              </a:rPr>
              <a:t>/</a:t>
            </a:r>
          </a:p>
          <a:p>
            <a:pPr algn="ctr"/>
            <a:r>
              <a:rPr lang="ru-RU" sz="2200" b="1" dirty="0" smtClean="0">
                <a:solidFill>
                  <a:srgbClr val="233600"/>
                </a:solidFill>
              </a:rPr>
              <a:t>Рисунок </a:t>
            </a:r>
            <a:r>
              <a:rPr lang="ru-RU" sz="2200" b="1" dirty="0">
                <a:solidFill>
                  <a:srgbClr val="233600"/>
                </a:solidFill>
              </a:rPr>
              <a:t>на построение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3286124"/>
            <a:ext cx="3286148" cy="78581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233600"/>
                </a:solidFill>
              </a:rPr>
              <a:t>Иллюстрирование</a:t>
            </a:r>
          </a:p>
        </p:txBody>
      </p:sp>
      <p:pic>
        <p:nvPicPr>
          <p:cNvPr id="8" name="Рисунок 7" descr="Семенько Анастасия 6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785926"/>
            <a:ext cx="2143122" cy="28574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Громницкий Никита_3б_Дозо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1214422"/>
            <a:ext cx="1856805" cy="27146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 descr="Пантюкова Ольга_Gal_FS_ 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1071546"/>
            <a:ext cx="2883704" cy="20954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571472" y="5715016"/>
            <a:ext cx="3286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знакомство с функцией </a:t>
            </a:r>
            <a:r>
              <a:rPr lang="ru-RU" dirty="0" smtClean="0"/>
              <a:t>объекта, его </a:t>
            </a:r>
            <a:r>
              <a:rPr lang="ru-RU" dirty="0"/>
              <a:t>частей, назначением и символикой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29058" y="4929198"/>
            <a:ext cx="24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поиск </a:t>
            </a:r>
            <a:r>
              <a:rPr lang="ru-RU" dirty="0"/>
              <a:t>и </a:t>
            </a:r>
            <a:r>
              <a:rPr lang="ru-RU" dirty="0" smtClean="0"/>
              <a:t>уточнение информации, работа с соответствиями, рефлексия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572264" y="4357694"/>
            <a:ext cx="21431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понимание, чувствование текста, </a:t>
            </a:r>
          </a:p>
          <a:p>
            <a:r>
              <a:rPr lang="ru-RU" dirty="0" err="1" smtClean="0"/>
              <a:t>эмпатия</a:t>
            </a:r>
            <a:r>
              <a:rPr lang="ru-RU" dirty="0" smtClean="0"/>
              <a:t>, рефлексия, эмоциональный интеллект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Этапы работы над иллюстрацией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6115064" cy="521497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Определиться с выбранным эпизодом для иллюстрирования в тексте. Он не должен быть нейтральным. У нас должна присутствовать или эмоциональная составляющая, либо какое-то действие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Внимательно ищем в тексте описание персонажей, места действия, времени года и времени суток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Создание композиции от наброска с последующим построением помогает лучше передать эмоции и динамику.</a:t>
            </a:r>
            <a:endParaRPr lang="ru-RU" dirty="0"/>
          </a:p>
        </p:txBody>
      </p:sp>
      <p:pic>
        <p:nvPicPr>
          <p:cNvPr id="4" name="Рисунок 3" descr="IMG_07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2071678"/>
            <a:ext cx="2458593" cy="3429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Этапы работы над иллюстрацией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6357982" cy="5429288"/>
          </a:xfrm>
        </p:spPr>
        <p:txBody>
          <a:bodyPr>
            <a:noAutofit/>
          </a:bodyPr>
          <a:lstStyle/>
          <a:p>
            <a:r>
              <a:rPr lang="ru-RU" sz="2300" dirty="0" smtClean="0"/>
              <a:t>Если есть сомнения в построении - войдите в роль героя, посмотрите, как вы сами в такой ситуации держите руку, как располагаются ноги! </a:t>
            </a:r>
            <a:endParaRPr lang="ru-RU" sz="2300" dirty="0" smtClean="0"/>
          </a:p>
          <a:p>
            <a:r>
              <a:rPr lang="ru-RU" sz="2300" dirty="0" smtClean="0"/>
              <a:t>Работа с фоном. Место действия, время года, время суток, погода должны не просто соответствовать тексту, но и передавать настроение героя. </a:t>
            </a:r>
            <a:endParaRPr lang="ru-RU" sz="2300" dirty="0" smtClean="0"/>
          </a:p>
          <a:p>
            <a:r>
              <a:rPr lang="ru-RU" sz="2300" dirty="0" smtClean="0"/>
              <a:t>Прорисовка персонажей. Работа с костюмом и декором (при необходимости). Передача мимики, эмоций</a:t>
            </a:r>
            <a:r>
              <a:rPr lang="ru-RU" sz="2300" dirty="0" smtClean="0"/>
              <a:t>.</a:t>
            </a:r>
          </a:p>
          <a:p>
            <a:r>
              <a:rPr lang="ru-RU" sz="2300" dirty="0" smtClean="0"/>
              <a:t>*При </a:t>
            </a:r>
            <a:r>
              <a:rPr lang="ru-RU" sz="2300" dirty="0" smtClean="0"/>
              <a:t>создании обложки обращаем внимание на соответствие стиля текста характеру произведения. Исключаем зрительное слияние с фоном.</a:t>
            </a:r>
            <a:endParaRPr lang="ru-RU" sz="2300" dirty="0"/>
          </a:p>
        </p:txBody>
      </p:sp>
      <p:pic>
        <p:nvPicPr>
          <p:cNvPr id="4" name="Рисунок 3" descr="IMG_0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2082765"/>
            <a:ext cx="2458593" cy="34068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Работы наших учеников</a:t>
            </a:r>
            <a:endParaRPr lang="ru-RU" dirty="0"/>
          </a:p>
        </p:txBody>
      </p:sp>
      <p:pic>
        <p:nvPicPr>
          <p:cNvPr id="4" name="Рисунок 3" descr="Квочко Валерия_20210125_1859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3762571" cy="26432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85720" y="3857628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Квочко</a:t>
            </a:r>
            <a:r>
              <a:rPr lang="ru-RU" dirty="0" smtClean="0"/>
              <a:t> Валерия, 3кл.</a:t>
            </a:r>
          </a:p>
          <a:p>
            <a:r>
              <a:rPr lang="ru-RU" dirty="0" smtClean="0"/>
              <a:t>«Серебряное копытце»</a:t>
            </a:r>
            <a:endParaRPr lang="ru-RU" dirty="0"/>
          </a:p>
        </p:txBody>
      </p:sp>
      <p:pic>
        <p:nvPicPr>
          <p:cNvPr id="6" name="Рисунок 5" descr="Шокина Александра_3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5986" y="1214422"/>
            <a:ext cx="3808654" cy="26432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5929322" y="4000504"/>
            <a:ext cx="2783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err="1" smtClean="0"/>
              <a:t>Шокина</a:t>
            </a:r>
            <a:r>
              <a:rPr lang="ru-RU" dirty="0" smtClean="0"/>
              <a:t> Александра, 3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</a:p>
          <a:p>
            <a:pPr algn="r"/>
            <a:r>
              <a:rPr lang="ru-RU" dirty="0" smtClean="0"/>
              <a:t>«По щучьему велению»</a:t>
            </a:r>
            <a:endParaRPr lang="ru-RU" dirty="0"/>
          </a:p>
        </p:txBody>
      </p:sp>
      <p:pic>
        <p:nvPicPr>
          <p:cNvPr id="8" name="Рисунок 7" descr="Пантюкова Ольга_5к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4214818"/>
            <a:ext cx="3392290" cy="24650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6143636" y="5715016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Пантюкова</a:t>
            </a:r>
            <a:r>
              <a:rPr lang="ru-RU" dirty="0" smtClean="0"/>
              <a:t> Ольга, 5кл.</a:t>
            </a:r>
          </a:p>
          <a:p>
            <a:r>
              <a:rPr lang="ru-RU" dirty="0" smtClean="0"/>
              <a:t>«Сказка о попе и о работнике его </a:t>
            </a:r>
            <a:r>
              <a:rPr lang="ru-RU" dirty="0" err="1" smtClean="0"/>
              <a:t>Балде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1241</TotalTime>
  <Words>654</Words>
  <Application>Microsoft Office PowerPoint</Application>
  <PresentationFormat>Экран (4:3)</PresentationFormat>
  <Paragraphs>96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Работа над иллюстрацией  на уроках  изобразительного искусства  как важнейшая ступень формирования читательской грамотности учащихся</vt:lpstr>
      <vt:lpstr>Слайд 2</vt:lpstr>
      <vt:lpstr>Читательская грамотность включает в себя:</vt:lpstr>
      <vt:lpstr>Темы, связанные с иллюстрированием в программе под редакцией Б.М. Неменского по новым ФГОСам</vt:lpstr>
      <vt:lpstr>Темы, связанные с иллюстрированием в программе под редакцией Б.М. Неменского по новым ФГОСам</vt:lpstr>
      <vt:lpstr>Ступени формирования читательской грамотности на уроках изобразительного искусства</vt:lpstr>
      <vt:lpstr>Этапы работы над иллюстрацией</vt:lpstr>
      <vt:lpstr>Этапы работы над иллюстрацией</vt:lpstr>
      <vt:lpstr>Работы наших учеников</vt:lpstr>
      <vt:lpstr>Работы наших учеников</vt:lpstr>
      <vt:lpstr>Опыт участия в конкурсах</vt:lpstr>
      <vt:lpstr>Что нам открывает иллюстрация при работе с детьми?</vt:lpstr>
      <vt:lpstr>Ошибки в детских рисунках, свидетельствующие о недостаточной читательской грамотности.</vt:lpstr>
      <vt:lpstr>Слайд 14</vt:lpstr>
      <vt:lpstr>Иллюстрирование-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над иллюстрацией на уроках изобразительного искусства как важнейшая ступень формирования читательской грамотности учащихся</dc:title>
  <dc:creator>Надежда</dc:creator>
  <cp:lastModifiedBy>Надежда</cp:lastModifiedBy>
  <cp:revision>36</cp:revision>
  <dcterms:created xsi:type="dcterms:W3CDTF">2023-02-19T12:54:49Z</dcterms:created>
  <dcterms:modified xsi:type="dcterms:W3CDTF">2023-02-20T09:36:47Z</dcterms:modified>
</cp:coreProperties>
</file>